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366" r:id="rId3"/>
    <p:sldId id="377" r:id="rId4"/>
    <p:sldId id="367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6716" autoAdjust="0"/>
  </p:normalViewPr>
  <p:slideViewPr>
    <p:cSldViewPr snapToGrid="0" showGuides="1">
      <p:cViewPr>
        <p:scale>
          <a:sx n="114" d="100"/>
          <a:sy n="114" d="100"/>
        </p:scale>
        <p:origin x="1152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68A47-F4ED-49D8-9C0D-236008B250DD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5B175-3C47-4A7A-B64E-8DEEE2389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99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B175-3C47-4A7A-B64E-8DEEE23891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80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B175-3C47-4A7A-B64E-8DEEE23891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707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B175-3C47-4A7A-B64E-8DEEE23891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33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B175-3C47-4A7A-B64E-8DEEE23891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43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71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2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2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Oval 8"/>
          <p:cNvSpPr/>
          <p:nvPr/>
        </p:nvSpPr>
        <p:spPr>
          <a:xfrm>
            <a:off x="4297364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2"/>
            <a:ext cx="7772400" cy="2505075"/>
          </a:xfrm>
        </p:spPr>
        <p:txBody>
          <a:bodyPr/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5"/>
            <a:ext cx="7772400" cy="1131887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48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19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50"/>
            <a:ext cx="4041648" cy="391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7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22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1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273052"/>
            <a:ext cx="499586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2438402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83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1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7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8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1" y="6356352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</a:defRPr>
            </a:lvl1pPr>
          </a:lstStyle>
          <a:p>
            <a:fld id="{8A3C4F72-777B-47D3-9504-739CA2C950C2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2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6" y="6356352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</a:defRPr>
            </a:lvl1pPr>
          </a:lstStyle>
          <a:p>
            <a:fld id="{95B7AFDE-EF65-46CA-A806-A62329E650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69914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7719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lnSpc>
          <a:spcPts val="4350"/>
        </a:lnSpc>
        <a:spcBef>
          <a:spcPct val="0"/>
        </a:spcBef>
        <a:spcAft>
          <a:spcPct val="0"/>
        </a:spcAft>
        <a:defRPr sz="405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eaLnBrk="1" fontAlgn="base" hangingPunct="1">
        <a:lnSpc>
          <a:spcPts val="4350"/>
        </a:lnSpc>
        <a:spcBef>
          <a:spcPct val="0"/>
        </a:spcBef>
        <a:spcAft>
          <a:spcPct val="0"/>
        </a:spcAft>
        <a:defRPr sz="4050">
          <a:solidFill>
            <a:schemeClr val="tx2"/>
          </a:solidFill>
          <a:latin typeface="Palatino Linotype" pitchFamily="18" charset="0"/>
          <a:ea typeface="幼圆" pitchFamily="49" charset="-122"/>
        </a:defRPr>
      </a:lvl2pPr>
      <a:lvl3pPr algn="ctr" rtl="0" eaLnBrk="1" fontAlgn="base" hangingPunct="1">
        <a:lnSpc>
          <a:spcPts val="4350"/>
        </a:lnSpc>
        <a:spcBef>
          <a:spcPct val="0"/>
        </a:spcBef>
        <a:spcAft>
          <a:spcPct val="0"/>
        </a:spcAft>
        <a:defRPr sz="4050">
          <a:solidFill>
            <a:schemeClr val="tx2"/>
          </a:solidFill>
          <a:latin typeface="Palatino Linotype" pitchFamily="18" charset="0"/>
          <a:ea typeface="幼圆" pitchFamily="49" charset="-122"/>
        </a:defRPr>
      </a:lvl3pPr>
      <a:lvl4pPr algn="ctr" rtl="0" eaLnBrk="1" fontAlgn="base" hangingPunct="1">
        <a:lnSpc>
          <a:spcPts val="4350"/>
        </a:lnSpc>
        <a:spcBef>
          <a:spcPct val="0"/>
        </a:spcBef>
        <a:spcAft>
          <a:spcPct val="0"/>
        </a:spcAft>
        <a:defRPr sz="4050">
          <a:solidFill>
            <a:schemeClr val="tx2"/>
          </a:solidFill>
          <a:latin typeface="Palatino Linotype" pitchFamily="18" charset="0"/>
          <a:ea typeface="幼圆" pitchFamily="49" charset="-122"/>
        </a:defRPr>
      </a:lvl4pPr>
      <a:lvl5pPr algn="ctr" rtl="0" eaLnBrk="1" fontAlgn="base" hangingPunct="1">
        <a:lnSpc>
          <a:spcPts val="4350"/>
        </a:lnSpc>
        <a:spcBef>
          <a:spcPct val="0"/>
        </a:spcBef>
        <a:spcAft>
          <a:spcPct val="0"/>
        </a:spcAft>
        <a:defRPr sz="4050">
          <a:solidFill>
            <a:schemeClr val="tx2"/>
          </a:solidFill>
          <a:latin typeface="Palatino Linotype" pitchFamily="18" charset="0"/>
          <a:ea typeface="幼圆" pitchFamily="49" charset="-122"/>
        </a:defRPr>
      </a:lvl5pPr>
      <a:lvl6pPr marL="342900" algn="ctr" rtl="0" eaLnBrk="1" fontAlgn="base" hangingPunct="1">
        <a:lnSpc>
          <a:spcPts val="4350"/>
        </a:lnSpc>
        <a:spcBef>
          <a:spcPct val="0"/>
        </a:spcBef>
        <a:spcAft>
          <a:spcPct val="0"/>
        </a:spcAft>
        <a:defRPr sz="4050">
          <a:solidFill>
            <a:schemeClr val="tx2"/>
          </a:solidFill>
          <a:latin typeface="Palatino Linotype" pitchFamily="18" charset="0"/>
          <a:ea typeface="幼圆" pitchFamily="49" charset="-122"/>
        </a:defRPr>
      </a:lvl6pPr>
      <a:lvl7pPr marL="685800" algn="ctr" rtl="0" eaLnBrk="1" fontAlgn="base" hangingPunct="1">
        <a:lnSpc>
          <a:spcPts val="4350"/>
        </a:lnSpc>
        <a:spcBef>
          <a:spcPct val="0"/>
        </a:spcBef>
        <a:spcAft>
          <a:spcPct val="0"/>
        </a:spcAft>
        <a:defRPr sz="4050">
          <a:solidFill>
            <a:schemeClr val="tx2"/>
          </a:solidFill>
          <a:latin typeface="Palatino Linotype" pitchFamily="18" charset="0"/>
          <a:ea typeface="幼圆" pitchFamily="49" charset="-122"/>
        </a:defRPr>
      </a:lvl7pPr>
      <a:lvl8pPr marL="1028700" algn="ctr" rtl="0" eaLnBrk="1" fontAlgn="base" hangingPunct="1">
        <a:lnSpc>
          <a:spcPts val="4350"/>
        </a:lnSpc>
        <a:spcBef>
          <a:spcPct val="0"/>
        </a:spcBef>
        <a:spcAft>
          <a:spcPct val="0"/>
        </a:spcAft>
        <a:defRPr sz="4050">
          <a:solidFill>
            <a:schemeClr val="tx2"/>
          </a:solidFill>
          <a:latin typeface="Palatino Linotype" pitchFamily="18" charset="0"/>
          <a:ea typeface="幼圆" pitchFamily="49" charset="-122"/>
        </a:defRPr>
      </a:lvl8pPr>
      <a:lvl9pPr marL="1371600" algn="ctr" rtl="0" eaLnBrk="1" fontAlgn="base" hangingPunct="1">
        <a:lnSpc>
          <a:spcPts val="4350"/>
        </a:lnSpc>
        <a:spcBef>
          <a:spcPct val="0"/>
        </a:spcBef>
        <a:spcAft>
          <a:spcPct val="0"/>
        </a:spcAft>
        <a:defRPr sz="4050">
          <a:solidFill>
            <a:schemeClr val="tx2"/>
          </a:solidFill>
          <a:latin typeface="Palatino Linotype" pitchFamily="18" charset="0"/>
          <a:ea typeface="幼圆" pitchFamily="49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7F7F7F"/>
          </a:solidFill>
          <a:latin typeface="+mj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200" kern="1200">
          <a:solidFill>
            <a:srgbClr val="7F7F7F"/>
          </a:solidFill>
          <a:latin typeface="+mj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rgbClr val="7F7F7F"/>
          </a:solidFill>
          <a:latin typeface="+mj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200" kern="1200">
          <a:solidFill>
            <a:srgbClr val="7F7F7F"/>
          </a:solidFill>
          <a:latin typeface="+mj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rgbClr val="7F7F7F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Courier New" pitchFamily="49" charset="0"/>
        <a:buChar char="o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Courier New" pitchFamily="49" charset="0"/>
        <a:buChar char="o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353" y="1598812"/>
            <a:ext cx="8707295" cy="1630746"/>
          </a:xfrm>
        </p:spPr>
        <p:txBody>
          <a:bodyPr>
            <a:noAutofit/>
          </a:bodyPr>
          <a:lstStyle/>
          <a:p>
            <a: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Rendering Translucent Object</a:t>
            </a:r>
            <a:b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with BSSRDF</a:t>
            </a:r>
            <a:b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395541"/>
            <a:ext cx="6858000" cy="124182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何家宇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高剑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冬昊</a:t>
            </a:r>
          </a:p>
        </p:txBody>
      </p:sp>
    </p:spTree>
    <p:extLst>
      <p:ext uri="{BB962C8B-B14F-4D97-AF65-F5344CB8AC3E}">
        <p14:creationId xmlns:p14="http://schemas.microsoft.com/office/powerpoint/2010/main" val="18859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RTE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21" y="2093232"/>
            <a:ext cx="8178477" cy="25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0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3482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31" y="2425241"/>
            <a:ext cx="4676523" cy="34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Reduced Radiance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279" y="2723452"/>
            <a:ext cx="5098944" cy="26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2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Single scattering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617" y="2283079"/>
            <a:ext cx="5177655" cy="665651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68617" y="3152032"/>
            <a:ext cx="5865552" cy="31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0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Multiple scattering</a:t>
            </a:r>
            <a:br>
              <a:rPr lang="en-US" altLang="zh-CN" dirty="0" smtClean="0"/>
            </a:br>
            <a:r>
              <a:rPr lang="en-US" altLang="zh-CN" dirty="0" smtClean="0"/>
              <a:t>(check the end point)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3566" y="2187429"/>
            <a:ext cx="3578892" cy="46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6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reflection calculation is based on the reflection law.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17221" y="2241439"/>
            <a:ext cx="4515986" cy="27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1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And combined with the refraction ray, we get the surface color (the representation of the “emission”)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6738" y="2336596"/>
            <a:ext cx="5399140" cy="318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9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sz="4400" dirty="0"/>
              <a:t>scattering probability:</a:t>
            </a:r>
            <a:endParaRPr lang="zh-CN" altLang="zh-CN" sz="4400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101" y="2000774"/>
            <a:ext cx="6669247" cy="21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1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9204" y="3420614"/>
            <a:ext cx="6590366" cy="392331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CG_result_1000_s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4" y="373947"/>
            <a:ext cx="4568718" cy="256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C:\Users\123\Documents\Tencent Files\2587656643\FileRecv\CG_result_1000_samples_contras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805" y="3162586"/>
            <a:ext cx="5274310" cy="2962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279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C:\Users\123\Documents\Tencent Files\2587656643\FileRecv\stanford_dragon_single_scattering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07" y="660633"/>
            <a:ext cx="4580945" cy="314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C:\Users\123\Documents\Tencent Files\2587656643\Image\C2C\NWHW`B{)[EP1U%8MUO4%LJ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19" y="501242"/>
            <a:ext cx="4223420" cy="330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123\Documents\Tencent Files\2587656643\FileRecv\stanford_drago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49" y="3913464"/>
            <a:ext cx="5409279" cy="3129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79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352" y="210587"/>
            <a:ext cx="8707295" cy="1235828"/>
          </a:xfrm>
        </p:spPr>
        <p:txBody>
          <a:bodyPr>
            <a:noAutofit/>
          </a:bodyPr>
          <a:lstStyle/>
          <a:p>
            <a:r>
              <a:rPr lang="en-US" altLang="zh-CN" sz="450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918543" y="1446415"/>
            <a:ext cx="7306911" cy="4551154"/>
          </a:xfrm>
          <a:prstGeom prst="rect">
            <a:avLst/>
          </a:prstGeom>
        </p:spPr>
        <p:txBody>
          <a:bodyPr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2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2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It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is a simple model for subsurface light transport in translucent materials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.</a:t>
            </a:r>
            <a:endParaRPr lang="en-US" altLang="zh-CN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BRDF models cannot capture, such as color 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bleeding within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materials and diffusion of light across shadow boundaries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 can be used to recover the 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optical properties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a variety of materials, including milk, marble, 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skin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GB" altLang="zh-CN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374042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Last 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9222" y="4116900"/>
            <a:ext cx="8229600" cy="452596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CG_dragon_1000_samples_contras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97" y="2521461"/>
            <a:ext cx="5270500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19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770325" y="422892"/>
            <a:ext cx="3181549" cy="1630746"/>
          </a:xfrm>
        </p:spPr>
        <p:txBody>
          <a:bodyPr>
            <a:noAutofit/>
          </a:bodyPr>
          <a:lstStyle/>
          <a:p>
            <a:r>
              <a:rPr lang="en-US" altLang="zh-CN" sz="450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BSSRDF</a:t>
            </a:r>
            <a: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17" y="2006696"/>
            <a:ext cx="7986587" cy="2758080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967047" y="419264"/>
            <a:ext cx="3181549" cy="16307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eaLnBrk="1" fontAlgn="base" hangingPunct="1">
              <a:lnSpc>
                <a:spcPts val="4350"/>
              </a:lnSpc>
              <a:spcBef>
                <a:spcPct val="0"/>
              </a:spcBef>
              <a:spcAft>
                <a:spcPct val="0"/>
              </a:spcAft>
              <a:defRPr sz="4050">
                <a:solidFill>
                  <a:schemeClr val="tx2"/>
                </a:solidFill>
                <a:latin typeface="Palatino Linotype" pitchFamily="18" charset="0"/>
                <a:ea typeface="幼圆" pitchFamily="49" charset="-122"/>
              </a:defRPr>
            </a:lvl2pPr>
            <a:lvl3pPr algn="ctr" rtl="0" eaLnBrk="1" fontAlgn="base" hangingPunct="1">
              <a:lnSpc>
                <a:spcPts val="4350"/>
              </a:lnSpc>
              <a:spcBef>
                <a:spcPct val="0"/>
              </a:spcBef>
              <a:spcAft>
                <a:spcPct val="0"/>
              </a:spcAft>
              <a:defRPr sz="4050">
                <a:solidFill>
                  <a:schemeClr val="tx2"/>
                </a:solidFill>
                <a:latin typeface="Palatino Linotype" pitchFamily="18" charset="0"/>
                <a:ea typeface="幼圆" pitchFamily="49" charset="-122"/>
              </a:defRPr>
            </a:lvl3pPr>
            <a:lvl4pPr algn="ctr" rtl="0" eaLnBrk="1" fontAlgn="base" hangingPunct="1">
              <a:lnSpc>
                <a:spcPts val="4350"/>
              </a:lnSpc>
              <a:spcBef>
                <a:spcPct val="0"/>
              </a:spcBef>
              <a:spcAft>
                <a:spcPct val="0"/>
              </a:spcAft>
              <a:defRPr sz="4050">
                <a:solidFill>
                  <a:schemeClr val="tx2"/>
                </a:solidFill>
                <a:latin typeface="Palatino Linotype" pitchFamily="18" charset="0"/>
                <a:ea typeface="幼圆" pitchFamily="49" charset="-122"/>
              </a:defRPr>
            </a:lvl4pPr>
            <a:lvl5pPr algn="ctr" rtl="0" eaLnBrk="1" fontAlgn="base" hangingPunct="1">
              <a:lnSpc>
                <a:spcPts val="4350"/>
              </a:lnSpc>
              <a:spcBef>
                <a:spcPct val="0"/>
              </a:spcBef>
              <a:spcAft>
                <a:spcPct val="0"/>
              </a:spcAft>
              <a:defRPr sz="4050">
                <a:solidFill>
                  <a:schemeClr val="tx2"/>
                </a:solidFill>
                <a:latin typeface="Palatino Linotype" pitchFamily="18" charset="0"/>
                <a:ea typeface="幼圆" pitchFamily="49" charset="-122"/>
              </a:defRPr>
            </a:lvl5pPr>
            <a:lvl6pPr marL="342900" algn="ctr" rtl="0" eaLnBrk="1" fontAlgn="base" hangingPunct="1">
              <a:lnSpc>
                <a:spcPts val="4350"/>
              </a:lnSpc>
              <a:spcBef>
                <a:spcPct val="0"/>
              </a:spcBef>
              <a:spcAft>
                <a:spcPct val="0"/>
              </a:spcAft>
              <a:defRPr sz="4050">
                <a:solidFill>
                  <a:schemeClr val="tx2"/>
                </a:solidFill>
                <a:latin typeface="Palatino Linotype" pitchFamily="18" charset="0"/>
                <a:ea typeface="幼圆" pitchFamily="49" charset="-122"/>
              </a:defRPr>
            </a:lvl6pPr>
            <a:lvl7pPr marL="685800" algn="ctr" rtl="0" eaLnBrk="1" fontAlgn="base" hangingPunct="1">
              <a:lnSpc>
                <a:spcPts val="4350"/>
              </a:lnSpc>
              <a:spcBef>
                <a:spcPct val="0"/>
              </a:spcBef>
              <a:spcAft>
                <a:spcPct val="0"/>
              </a:spcAft>
              <a:defRPr sz="4050">
                <a:solidFill>
                  <a:schemeClr val="tx2"/>
                </a:solidFill>
                <a:latin typeface="Palatino Linotype" pitchFamily="18" charset="0"/>
                <a:ea typeface="幼圆" pitchFamily="49" charset="-122"/>
              </a:defRPr>
            </a:lvl7pPr>
            <a:lvl8pPr marL="1028700" algn="ctr" rtl="0" eaLnBrk="1" fontAlgn="base" hangingPunct="1">
              <a:lnSpc>
                <a:spcPts val="4350"/>
              </a:lnSpc>
              <a:spcBef>
                <a:spcPct val="0"/>
              </a:spcBef>
              <a:spcAft>
                <a:spcPct val="0"/>
              </a:spcAft>
              <a:defRPr sz="4050">
                <a:solidFill>
                  <a:schemeClr val="tx2"/>
                </a:solidFill>
                <a:latin typeface="Palatino Linotype" pitchFamily="18" charset="0"/>
                <a:ea typeface="幼圆" pitchFamily="49" charset="-122"/>
              </a:defRPr>
            </a:lvl8pPr>
            <a:lvl9pPr marL="1371600" algn="ctr" rtl="0" eaLnBrk="1" fontAlgn="base" hangingPunct="1">
              <a:lnSpc>
                <a:spcPts val="4350"/>
              </a:lnSpc>
              <a:spcBef>
                <a:spcPct val="0"/>
              </a:spcBef>
              <a:spcAft>
                <a:spcPct val="0"/>
              </a:spcAft>
              <a:defRPr sz="4050">
                <a:solidFill>
                  <a:schemeClr val="tx2"/>
                </a:solidFill>
                <a:latin typeface="Palatino Linotype" pitchFamily="18" charset="0"/>
                <a:ea typeface="幼圆" pitchFamily="49" charset="-122"/>
              </a:defRPr>
            </a:lvl9pPr>
          </a:lstStyle>
          <a:p>
            <a:r>
              <a:rPr lang="en-US" altLang="zh-CN" sz="450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BRDF</a:t>
            </a:r>
            <a:r>
              <a:rPr lang="en-US" altLang="zh-CN" sz="4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4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333" y="5119743"/>
            <a:ext cx="5533333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img-blog.csdn.net/20170717192608673?watermark/2/text/aHR0cDovL2Jsb2cuY3Nkbi5uZXQvbGliaW5nX3plbmc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01" y="630000"/>
            <a:ext cx="7334193" cy="57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218349" y="630000"/>
            <a:ext cx="8707295" cy="1630746"/>
          </a:xfrm>
        </p:spPr>
        <p:txBody>
          <a:bodyPr>
            <a:noAutofit/>
          </a:bodyPr>
          <a:lstStyle/>
          <a:p>
            <a:r>
              <a:rPr lang="en-US" altLang="zh-CN" sz="450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BSSRDF</a:t>
            </a:r>
            <a: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32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Volumetric  Scattering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Absorption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69" y="2876918"/>
            <a:ext cx="5314106" cy="232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Emission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075" y="3532185"/>
            <a:ext cx="1747850" cy="6619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67" y="4401597"/>
            <a:ext cx="2533669" cy="5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Outscattering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259" y="3615529"/>
            <a:ext cx="2557481" cy="49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4" y="3159917"/>
            <a:ext cx="1447811" cy="5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9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Inscattering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947" y="2578503"/>
            <a:ext cx="4335828" cy="20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4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Phase function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657" y="2807695"/>
            <a:ext cx="5506837" cy="18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08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题1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65F610A-8FAB-4DD6-9344-97327CEC5D8B}" vid="{4F3B1F6D-AB55-4DA2-A3D3-E48081F02C8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8540</TotalTime>
  <Words>125</Words>
  <Application>Microsoft Office PowerPoint</Application>
  <PresentationFormat>全屏显示(4:3)</PresentationFormat>
  <Paragraphs>28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宋体</vt:lpstr>
      <vt:lpstr>幼圆</vt:lpstr>
      <vt:lpstr>微软雅黑</vt:lpstr>
      <vt:lpstr>Arial</vt:lpstr>
      <vt:lpstr>Calibri</vt:lpstr>
      <vt:lpstr>Century Gothic</vt:lpstr>
      <vt:lpstr>Courier New</vt:lpstr>
      <vt:lpstr>Palatino Linotype</vt:lpstr>
      <vt:lpstr>主题1</vt:lpstr>
      <vt:lpstr>Rendering Translucent Object with BSSRDF </vt:lpstr>
      <vt:lpstr>Introduction </vt:lpstr>
      <vt:lpstr>BSSRDF </vt:lpstr>
      <vt:lpstr>BSSRDF </vt:lpstr>
      <vt:lpstr>Volumetric  Scattering </vt:lpstr>
      <vt:lpstr>Emission</vt:lpstr>
      <vt:lpstr>Outscattering</vt:lpstr>
      <vt:lpstr>Inscattering</vt:lpstr>
      <vt:lpstr>Phase function</vt:lpstr>
      <vt:lpstr>RTE</vt:lpstr>
      <vt:lpstr>PowerPoint 演示文稿</vt:lpstr>
      <vt:lpstr> Reduced Radiance </vt:lpstr>
      <vt:lpstr>Single scattering</vt:lpstr>
      <vt:lpstr>Multiple scattering (check the end point)</vt:lpstr>
      <vt:lpstr>PowerPoint 演示文稿</vt:lpstr>
      <vt:lpstr>PowerPoint 演示文稿</vt:lpstr>
      <vt:lpstr>scattering probability:</vt:lpstr>
      <vt:lpstr>PowerPoint 演示文稿</vt:lpstr>
      <vt:lpstr>PowerPoint 演示文稿</vt:lpstr>
      <vt:lpstr>Last result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yy</dc:creator>
  <cp:lastModifiedBy>何 家宇</cp:lastModifiedBy>
  <cp:revision>146</cp:revision>
  <dcterms:created xsi:type="dcterms:W3CDTF">2018-02-04T05:58:14Z</dcterms:created>
  <dcterms:modified xsi:type="dcterms:W3CDTF">2018-06-27T06:39:01Z</dcterms:modified>
</cp:coreProperties>
</file>